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notesSlides/notesSlide8.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59" r:id="rId5"/>
    <p:sldId id="260" r:id="rId6"/>
    <p:sldId id="261" r:id="rId7"/>
    <p:sldId id="269" r:id="rId8"/>
    <p:sldId id="268" r:id="rId9"/>
    <p:sldId id="270" r:id="rId10"/>
    <p:sldId id="262" r:id="rId11"/>
    <p:sldId id="263" r:id="rId12"/>
    <p:sldId id="267" r:id="rId13"/>
    <p:sldId id="265" r:id="rId14"/>
    <p:sldId id="266" r:id="rId15"/>
  </p:sldIdLst>
  <p:sldSz cx="18288000" cy="10287000"/>
  <p:notesSz cx="6858000" cy="9144000"/>
  <p:embeddedFontLst>
    <p:embeddedFont>
      <p:font typeface="Clear Sans Regular Bold" charset="0"/>
      <p:regular r:id="rId17"/>
    </p:embeddedFont>
    <p:embeddedFont>
      <p:font typeface="Calibri" pitchFamily="34" charset="0"/>
      <p:regular r:id="rId18"/>
      <p:bold r:id="rId19"/>
      <p:italic r:id="rId20"/>
      <p:boldItalic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79" autoAdjust="0"/>
    <p:restoredTop sz="73146" autoAdjust="0"/>
  </p:normalViewPr>
  <p:slideViewPr>
    <p:cSldViewPr>
      <p:cViewPr>
        <p:scale>
          <a:sx n="45" d="100"/>
          <a:sy n="45" d="100"/>
        </p:scale>
        <p:origin x="-211"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makey\Downloads\Cleaned%20table.xlsx" TargetMode="Externa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FACTORS</a:t>
            </a:r>
            <a:r>
              <a:rPr lang="en-GB" baseline="0"/>
              <a:t> FOR RANKING</a:t>
            </a:r>
            <a:endParaRPr lang="en-GB"/>
          </a:p>
        </c:rich>
      </c:tx>
      <c:layout/>
      <c:overlay val="0"/>
    </c:title>
    <c:autoTitleDeleted val="0"/>
    <c:plotArea>
      <c:layout/>
      <c:barChart>
        <c:barDir val="bar"/>
        <c:grouping val="clustered"/>
        <c:varyColors val="0"/>
        <c:ser>
          <c:idx val="0"/>
          <c:order val="0"/>
          <c:tx>
            <c:strRef>
              <c:f>'Top 5 Categories'!$S$3</c:f>
              <c:strCache>
                <c:ptCount val="1"/>
                <c:pt idx="0">
                  <c:v>Animals</c:v>
                </c:pt>
              </c:strCache>
            </c:strRef>
          </c:tx>
          <c:invertIfNegative val="0"/>
          <c:cat>
            <c:strRef>
              <c:f>'Top 5 Categories'!$T$2:$V$2</c:f>
              <c:strCache>
                <c:ptCount val="3"/>
                <c:pt idx="0">
                  <c:v>Positive</c:v>
                </c:pt>
                <c:pt idx="1">
                  <c:v>Negative</c:v>
                </c:pt>
                <c:pt idx="2">
                  <c:v>Neutral</c:v>
                </c:pt>
              </c:strCache>
            </c:strRef>
          </c:cat>
          <c:val>
            <c:numRef>
              <c:f>'Top 5 Categories'!$T$3:$V$3</c:f>
              <c:numCache>
                <c:formatCode>General</c:formatCode>
                <c:ptCount val="3"/>
                <c:pt idx="0">
                  <c:v>57813</c:v>
                </c:pt>
                <c:pt idx="1">
                  <c:v>4826</c:v>
                </c:pt>
                <c:pt idx="2">
                  <c:v>5985</c:v>
                </c:pt>
              </c:numCache>
            </c:numRef>
          </c:val>
        </c:ser>
        <c:ser>
          <c:idx val="1"/>
          <c:order val="1"/>
          <c:tx>
            <c:strRef>
              <c:f>'Top 5 Categories'!$S$4</c:f>
              <c:strCache>
                <c:ptCount val="1"/>
                <c:pt idx="0">
                  <c:v>public speaking</c:v>
                </c:pt>
              </c:strCache>
            </c:strRef>
          </c:tx>
          <c:invertIfNegative val="0"/>
          <c:cat>
            <c:strRef>
              <c:f>'Top 5 Categories'!$T$2:$V$2</c:f>
              <c:strCache>
                <c:ptCount val="3"/>
                <c:pt idx="0">
                  <c:v>Positive</c:v>
                </c:pt>
                <c:pt idx="1">
                  <c:v>Negative</c:v>
                </c:pt>
                <c:pt idx="2">
                  <c:v>Neutral</c:v>
                </c:pt>
              </c:strCache>
            </c:strRef>
          </c:cat>
          <c:val>
            <c:numRef>
              <c:f>'Top 5 Categories'!$T$4:$V$4</c:f>
              <c:numCache>
                <c:formatCode>General</c:formatCode>
                <c:ptCount val="3"/>
                <c:pt idx="0">
                  <c:v>39422</c:v>
                </c:pt>
                <c:pt idx="1">
                  <c:v>2849</c:v>
                </c:pt>
                <c:pt idx="2">
                  <c:v>3480</c:v>
                </c:pt>
              </c:numCache>
            </c:numRef>
          </c:val>
        </c:ser>
        <c:dLbls>
          <c:showLegendKey val="0"/>
          <c:showVal val="1"/>
          <c:showCatName val="0"/>
          <c:showSerName val="0"/>
          <c:showPercent val="0"/>
          <c:showBubbleSize val="0"/>
        </c:dLbls>
        <c:gapWidth val="150"/>
        <c:overlap val="-25"/>
        <c:axId val="150389120"/>
        <c:axId val="150390656"/>
      </c:barChart>
      <c:catAx>
        <c:axId val="150389120"/>
        <c:scaling>
          <c:orientation val="minMax"/>
        </c:scaling>
        <c:delete val="0"/>
        <c:axPos val="l"/>
        <c:majorTickMark val="none"/>
        <c:minorTickMark val="none"/>
        <c:tickLblPos val="nextTo"/>
        <c:crossAx val="150390656"/>
        <c:crosses val="autoZero"/>
        <c:auto val="1"/>
        <c:lblAlgn val="ctr"/>
        <c:lblOffset val="100"/>
        <c:noMultiLvlLbl val="0"/>
      </c:catAx>
      <c:valAx>
        <c:axId val="150390656"/>
        <c:scaling>
          <c:orientation val="minMax"/>
        </c:scaling>
        <c:delete val="1"/>
        <c:axPos val="b"/>
        <c:numFmt formatCode="General" sourceLinked="1"/>
        <c:majorTickMark val="none"/>
        <c:minorTickMark val="none"/>
        <c:tickLblPos val="nextTo"/>
        <c:crossAx val="150389120"/>
        <c:crosses val="autoZero"/>
        <c:crossBetween val="between"/>
      </c:valAx>
    </c:plotArea>
    <c:legend>
      <c:legendPos val="t"/>
      <c:layout/>
      <c:overlay val="0"/>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barChart>
        <c:barDir val="col"/>
        <c:grouping val="clustered"/>
        <c:varyColors val="0"/>
        <c:ser>
          <c:idx val="0"/>
          <c:order val="0"/>
          <c:tx>
            <c:strRef>
              <c:f>'Top 5 Categories'!$B$2</c:f>
              <c:strCache>
                <c:ptCount val="1"/>
                <c:pt idx="0">
                  <c:v>Scores</c:v>
                </c:pt>
              </c:strCache>
            </c:strRef>
          </c:tx>
          <c:invertIfNegative val="0"/>
          <c:cat>
            <c:strRef>
              <c:f>'Top 5 Categories'!$A$3:$A$7</c:f>
              <c:strCache>
                <c:ptCount val="5"/>
                <c:pt idx="0">
                  <c:v>Animals</c:v>
                </c:pt>
                <c:pt idx="1">
                  <c:v>science</c:v>
                </c:pt>
                <c:pt idx="2">
                  <c:v>healthy eating</c:v>
                </c:pt>
                <c:pt idx="3">
                  <c:v>technology</c:v>
                </c:pt>
                <c:pt idx="4">
                  <c:v>food</c:v>
                </c:pt>
              </c:strCache>
            </c:strRef>
          </c:cat>
          <c:val>
            <c:numRef>
              <c:f>'Top 5 Categories'!$B$3:$B$7</c:f>
              <c:numCache>
                <c:formatCode>General</c:formatCode>
                <c:ptCount val="5"/>
                <c:pt idx="0">
                  <c:v>68624</c:v>
                </c:pt>
                <c:pt idx="1">
                  <c:v>65405</c:v>
                </c:pt>
                <c:pt idx="2">
                  <c:v>63138</c:v>
                </c:pt>
                <c:pt idx="3">
                  <c:v>63035</c:v>
                </c:pt>
                <c:pt idx="4">
                  <c:v>61598</c:v>
                </c:pt>
              </c:numCache>
            </c:numRef>
          </c:val>
        </c:ser>
        <c:dLbls>
          <c:showLegendKey val="0"/>
          <c:showVal val="0"/>
          <c:showCatName val="0"/>
          <c:showSerName val="0"/>
          <c:showPercent val="0"/>
          <c:showBubbleSize val="0"/>
        </c:dLbls>
        <c:gapWidth val="150"/>
        <c:axId val="25299584"/>
        <c:axId val="149628800"/>
      </c:barChart>
      <c:catAx>
        <c:axId val="25299584"/>
        <c:scaling>
          <c:orientation val="minMax"/>
        </c:scaling>
        <c:delete val="0"/>
        <c:axPos val="b"/>
        <c:majorTickMark val="none"/>
        <c:minorTickMark val="none"/>
        <c:tickLblPos val="nextTo"/>
        <c:crossAx val="149628800"/>
        <c:crosses val="autoZero"/>
        <c:auto val="1"/>
        <c:lblAlgn val="ctr"/>
        <c:lblOffset val="100"/>
        <c:noMultiLvlLbl val="0"/>
      </c:catAx>
      <c:valAx>
        <c:axId val="149628800"/>
        <c:scaling>
          <c:orientation val="minMax"/>
        </c:scaling>
        <c:delete val="0"/>
        <c:axPos val="l"/>
        <c:majorGridlines/>
        <c:title>
          <c:layout/>
          <c:overlay val="0"/>
        </c:title>
        <c:numFmt formatCode="General" sourceLinked="1"/>
        <c:majorTickMark val="none"/>
        <c:minorTickMark val="none"/>
        <c:tickLblPos val="nextTo"/>
        <c:crossAx val="25299584"/>
        <c:crosses val="autoZero"/>
        <c:crossBetween val="between"/>
      </c:valAx>
      <c:dTable>
        <c:showHorzBorder val="1"/>
        <c:showVertBorder val="1"/>
        <c:showOutline val="1"/>
        <c:showKeys val="1"/>
      </c:dTable>
    </c:plotArea>
    <c:plotVisOnly val="1"/>
    <c:dispBlanksAs val="gap"/>
    <c:showDLblsOverMax val="0"/>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GB"/>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GB"/>
              <a:t>NEGATIVE FACTORS</a:t>
            </a:r>
          </a:p>
        </c:rich>
      </c:tx>
      <c:layout/>
      <c:overlay val="0"/>
    </c:title>
    <c:autoTitleDeleted val="0"/>
    <c:plotArea>
      <c:layout/>
      <c:barChart>
        <c:barDir val="bar"/>
        <c:grouping val="clustered"/>
        <c:varyColors val="0"/>
        <c:ser>
          <c:idx val="0"/>
          <c:order val="0"/>
          <c:tx>
            <c:strRef>
              <c:f>'Top 5 Categories'!$S$8</c:f>
              <c:strCache>
                <c:ptCount val="1"/>
                <c:pt idx="0">
                  <c:v>Animals</c:v>
                </c:pt>
              </c:strCache>
            </c:strRef>
          </c:tx>
          <c:invertIfNegative val="0"/>
          <c:cat>
            <c:strRef>
              <c:f>'Top 5 Categories'!$T$7:$W$7</c:f>
              <c:strCache>
                <c:ptCount val="4"/>
                <c:pt idx="0">
                  <c:v>Photo</c:v>
                </c:pt>
                <c:pt idx="1">
                  <c:v>Video</c:v>
                </c:pt>
                <c:pt idx="2">
                  <c:v>GIF</c:v>
                </c:pt>
                <c:pt idx="3">
                  <c:v>Audio</c:v>
                </c:pt>
              </c:strCache>
            </c:strRef>
          </c:cat>
          <c:val>
            <c:numRef>
              <c:f>'Top 5 Categories'!$T$8:$W$8</c:f>
              <c:numCache>
                <c:formatCode>General</c:formatCode>
                <c:ptCount val="4"/>
                <c:pt idx="0">
                  <c:v>1556</c:v>
                </c:pt>
                <c:pt idx="1">
                  <c:v>884</c:v>
                </c:pt>
                <c:pt idx="2">
                  <c:v>1073</c:v>
                </c:pt>
                <c:pt idx="3">
                  <c:v>1313</c:v>
                </c:pt>
              </c:numCache>
            </c:numRef>
          </c:val>
        </c:ser>
        <c:ser>
          <c:idx val="1"/>
          <c:order val="1"/>
          <c:tx>
            <c:strRef>
              <c:f>'Top 5 Categories'!$S$9</c:f>
              <c:strCache>
                <c:ptCount val="1"/>
                <c:pt idx="0">
                  <c:v>public speaking</c:v>
                </c:pt>
              </c:strCache>
            </c:strRef>
          </c:tx>
          <c:invertIfNegative val="0"/>
          <c:cat>
            <c:strRef>
              <c:f>'Top 5 Categories'!$T$7:$W$7</c:f>
              <c:strCache>
                <c:ptCount val="4"/>
                <c:pt idx="0">
                  <c:v>Photo</c:v>
                </c:pt>
                <c:pt idx="1">
                  <c:v>Video</c:v>
                </c:pt>
                <c:pt idx="2">
                  <c:v>GIF</c:v>
                </c:pt>
                <c:pt idx="3">
                  <c:v>Audio</c:v>
                </c:pt>
              </c:strCache>
            </c:strRef>
          </c:cat>
          <c:val>
            <c:numRef>
              <c:f>'Top 5 Categories'!$T$9:$W$9</c:f>
              <c:numCache>
                <c:formatCode>General</c:formatCode>
                <c:ptCount val="4"/>
                <c:pt idx="0">
                  <c:v>810</c:v>
                </c:pt>
                <c:pt idx="1">
                  <c:v>1075</c:v>
                </c:pt>
                <c:pt idx="2">
                  <c:v>349</c:v>
                </c:pt>
                <c:pt idx="3">
                  <c:v>615</c:v>
                </c:pt>
              </c:numCache>
            </c:numRef>
          </c:val>
        </c:ser>
        <c:dLbls>
          <c:showLegendKey val="0"/>
          <c:showVal val="1"/>
          <c:showCatName val="0"/>
          <c:showSerName val="0"/>
          <c:showPercent val="0"/>
          <c:showBubbleSize val="0"/>
        </c:dLbls>
        <c:gapWidth val="150"/>
        <c:overlap val="-25"/>
        <c:axId val="228557184"/>
        <c:axId val="228558720"/>
      </c:barChart>
      <c:catAx>
        <c:axId val="228557184"/>
        <c:scaling>
          <c:orientation val="minMax"/>
        </c:scaling>
        <c:delete val="0"/>
        <c:axPos val="l"/>
        <c:majorTickMark val="none"/>
        <c:minorTickMark val="none"/>
        <c:tickLblPos val="nextTo"/>
        <c:crossAx val="228558720"/>
        <c:crosses val="autoZero"/>
        <c:auto val="1"/>
        <c:lblAlgn val="ctr"/>
        <c:lblOffset val="100"/>
        <c:noMultiLvlLbl val="0"/>
      </c:catAx>
      <c:valAx>
        <c:axId val="228558720"/>
        <c:scaling>
          <c:orientation val="minMax"/>
        </c:scaling>
        <c:delete val="1"/>
        <c:axPos val="b"/>
        <c:numFmt formatCode="General" sourceLinked="1"/>
        <c:majorTickMark val="none"/>
        <c:minorTickMark val="none"/>
        <c:tickLblPos val="nextTo"/>
        <c:crossAx val="228557184"/>
        <c:crosses val="autoZero"/>
        <c:crossBetween val="between"/>
      </c:valAx>
      <c:dTable>
        <c:showHorzBorder val="1"/>
        <c:showVertBorder val="1"/>
        <c:showOutline val="1"/>
        <c:showKeys val="0"/>
      </c:dTable>
    </c:plotArea>
    <c:legend>
      <c:legendPos val="t"/>
      <c:layout/>
      <c:overlay val="0"/>
    </c:legend>
    <c:plotVisOnly val="1"/>
    <c:dispBlanksAs val="gap"/>
    <c:showDLblsOverMax val="0"/>
  </c:chart>
  <c:spPr>
    <a:pattFill prst="pct10">
      <a:fgClr>
        <a:schemeClr val="accent1"/>
      </a:fgClr>
      <a:bgClr>
        <a:schemeClr val="bg1"/>
      </a:bgClr>
    </a:pattFill>
    <a:ln w="60325" cap="flat" cmpd="sng">
      <a:prstDash val="solid"/>
    </a:ln>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SOCIAL BUZZ:</a:t>
            </a:r>
            <a:r>
              <a:rPr lang="en-US" baseline="0" dirty="0" smtClean="0"/>
              <a:t> TOP FIVE MOST CATEGORIES</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extLst>
      <p:ext uri="{BB962C8B-B14F-4D97-AF65-F5344CB8AC3E}">
        <p14:creationId xmlns:p14="http://schemas.microsoft.com/office/powerpoint/2010/main" val="784730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The</a:t>
            </a:r>
            <a:r>
              <a:rPr lang="en-US" baseline="0" dirty="0" smtClean="0"/>
              <a:t> Company is into online CONTENT CREATION. The content type are of four; Photo, Video, GIF, and Audio. There are also 16 different categories. The Survey responses tagged as SCORE is what is used to determine the rate of the categories and from which the top five categories will be selected from. </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The key points are the content categories</a:t>
            </a:r>
            <a:r>
              <a:rPr lang="en-US" baseline="0" dirty="0" smtClean="0"/>
              <a:t> and the survey responses/ Score</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PROBLEMS</a:t>
            </a:r>
            <a:r>
              <a:rPr lang="en-US" baseline="0" dirty="0" smtClean="0"/>
              <a:t> ANSWERED IN THIS PRESENTATION ARE:</a:t>
            </a:r>
          </a:p>
          <a:p>
            <a:pPr marL="228600" lvl="0" indent="-228600">
              <a:buAutoNum type="arabicPeriod"/>
            </a:pPr>
            <a:r>
              <a:rPr lang="en-US" baseline="0" dirty="0" smtClean="0"/>
              <a:t>IDENTIFYING THE TOP 5 CATEGORIES</a:t>
            </a:r>
          </a:p>
          <a:p>
            <a:pPr marL="228600" lvl="0" indent="-228600">
              <a:buAutoNum type="arabicPeriod"/>
            </a:pPr>
            <a:r>
              <a:rPr lang="en-US" baseline="0" dirty="0" smtClean="0"/>
              <a:t>FACTORS THAT CONTRIBUTES TO THE OUTCOME OF THE ABOVE (1)</a:t>
            </a:r>
          </a:p>
          <a:p>
            <a:pPr marL="228600" lvl="0" indent="-228600">
              <a:buAutoNum type="arabicPeriod"/>
            </a:pPr>
            <a:r>
              <a:rPr lang="en-US" baseline="0" dirty="0" smtClean="0"/>
              <a:t>FACTORS THAT CAN BE WORKED ON/ IMPROVE TO MAKE THE LEAST ON THE CATEGORIES RANK PERFORM BETTER.</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This</a:t>
            </a:r>
            <a:r>
              <a:rPr lang="en-US" baseline="0" dirty="0" smtClean="0"/>
              <a:t> project was done with a group of professionals who have offered a professional insight to the success of the project. I have listed their details:</a:t>
            </a:r>
          </a:p>
          <a:p>
            <a:pPr marL="171450" lvl="0" indent="-171450">
              <a:buFontTx/>
              <a:buChar char="-"/>
            </a:pPr>
            <a:r>
              <a:rPr lang="en-US" baseline="0" dirty="0" smtClean="0"/>
              <a:t>ANDREW FLEMING ( CHIEF TECHNICAL ARCHITECT)</a:t>
            </a:r>
          </a:p>
          <a:p>
            <a:pPr marL="171450" lvl="0" indent="-171450">
              <a:buFontTx/>
              <a:buChar char="-"/>
            </a:pPr>
            <a:r>
              <a:rPr lang="en-US" baseline="0" dirty="0" smtClean="0"/>
              <a:t>MARCUS ROMPTON (SENIOR PRINCIPLE)</a:t>
            </a:r>
          </a:p>
          <a:p>
            <a:pPr marL="171450" lvl="0" indent="-171450">
              <a:buFontTx/>
              <a:buChar char="-"/>
            </a:pPr>
            <a:r>
              <a:rPr lang="en-US" baseline="0" dirty="0" smtClean="0"/>
              <a:t>MOFOLORUNSO AKINWALE EYITAYO ( DATA ANALYST)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smtClean="0"/>
              <a:t>PROCESS</a:t>
            </a:r>
          </a:p>
          <a:p>
            <a:pPr marL="228600" lvl="0" indent="-228600">
              <a:buAutoNum type="arabicPeriod"/>
            </a:pPr>
            <a:r>
              <a:rPr lang="en-US" baseline="0" dirty="0" smtClean="0"/>
              <a:t>DATA UNDERSTANDING</a:t>
            </a:r>
          </a:p>
          <a:p>
            <a:pPr marL="228600" lvl="0" indent="-228600">
              <a:buAutoNum type="arabicPeriod"/>
            </a:pPr>
            <a:r>
              <a:rPr lang="en-US" baseline="0" dirty="0" smtClean="0"/>
              <a:t>DATA WERE CLEANSING by keeping relevant column / data for the desired outcome</a:t>
            </a:r>
          </a:p>
          <a:p>
            <a:pPr marL="228600" lvl="0" indent="-228600">
              <a:buAutoNum type="arabicPeriod"/>
            </a:pPr>
            <a:r>
              <a:rPr lang="en-US" baseline="0" dirty="0" smtClean="0"/>
              <a:t>DATA MODELLING </a:t>
            </a:r>
          </a:p>
          <a:p>
            <a:pPr marL="228600" lvl="0" indent="-228600">
              <a:buAutoNum type="arabicPeriod"/>
            </a:pPr>
            <a:r>
              <a:rPr lang="en-US" baseline="0" dirty="0" smtClean="0"/>
              <a:t>DATA ANALYSIS by using Excel, Power Bi, Tableau , and Python to determine the:</a:t>
            </a:r>
          </a:p>
          <a:p>
            <a:pPr marL="228600" lvl="0" indent="-228600">
              <a:buAutoNum type="alphaLcParenBoth"/>
            </a:pPr>
            <a:r>
              <a:rPr lang="en-US" baseline="0" dirty="0" smtClean="0"/>
              <a:t>Top 5 Categories</a:t>
            </a:r>
          </a:p>
          <a:p>
            <a:pPr marL="228600" lvl="0" indent="-228600">
              <a:buAutoNum type="alphaLcParenBoth"/>
            </a:pPr>
            <a:r>
              <a:rPr lang="en-US" baseline="0" dirty="0" smtClean="0"/>
              <a:t>Factors contributing to the Categories’ ranking</a:t>
            </a:r>
          </a:p>
          <a:p>
            <a:pPr marL="228600" lvl="0" indent="-228600">
              <a:buAutoNum type="alphaLcParenBoth"/>
            </a:pPr>
            <a:r>
              <a:rPr lang="en-US" baseline="0" dirty="0" smtClean="0"/>
              <a:t>Factors to improve on for the least in the categories’ ranking to become better.</a:t>
            </a:r>
          </a:p>
          <a:p>
            <a:pPr marL="0" lvl="0" indent="0">
              <a:buNone/>
            </a:pPr>
            <a:r>
              <a:rPr lang="en-US" baseline="0" dirty="0" smtClean="0"/>
              <a:t>5. VISUALIZATION for a clearer understanding of the analysis result.</a:t>
            </a:r>
          </a:p>
          <a:p>
            <a:pPr marL="0" lvl="0" indent="0">
              <a:buNone/>
            </a:pPr>
            <a:r>
              <a:rPr lang="en-US" baseline="0" dirty="0" smtClean="0"/>
              <a:t>6</a:t>
            </a:r>
            <a:r>
              <a:rPr lang="en-US" baseline="0" smtClean="0"/>
              <a:t>. </a:t>
            </a:r>
            <a:r>
              <a:rPr lang="en-US" baseline="0" dirty="0" smtClean="0"/>
              <a:t>Forecasting the performances by suggesting a better approach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768414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10798522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14.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6.jpeg"/><Relationship Id="rId4" Type="http://schemas.openxmlformats.org/officeDocument/2006/relationships/image" Target="../media/image18.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2.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4" y="3305349"/>
            <a:ext cx="13689625" cy="2846933"/>
          </a:xfrm>
          <a:prstGeom prst="rect">
            <a:avLst/>
          </a:prstGeom>
        </p:spPr>
        <p:txBody>
          <a:bodyPr wrap="square" lIns="0" tIns="0" rIns="0" bIns="0" rtlCol="0" anchor="t">
            <a:spAutoFit/>
          </a:bodyPr>
          <a:lstStyle/>
          <a:p>
            <a:pPr lvl="0" algn="ctr">
              <a:lnSpc>
                <a:spcPts val="11059"/>
              </a:lnSpc>
            </a:pPr>
            <a:r>
              <a:rPr lang="en-US" sz="9600" b="1" dirty="0" smtClean="0"/>
              <a:t>SOCIAL </a:t>
            </a:r>
            <a:r>
              <a:rPr lang="en-US" sz="9600" b="1" dirty="0"/>
              <a:t>BUZZ: TOP FIVE MOST </a:t>
            </a:r>
            <a:r>
              <a:rPr lang="en-US" sz="9600" b="1" dirty="0" smtClean="0"/>
              <a:t>CATEGORIES</a:t>
            </a:r>
            <a:endParaRPr lang="en-US" sz="10533" b="1"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2670342" y="6480309"/>
            <a:ext cx="2972219" cy="88175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spTree>
    <p:extLst>
      <p:ext uri="{BB962C8B-B14F-4D97-AF65-F5344CB8AC3E}">
        <p14:creationId xmlns:p14="http://schemas.microsoft.com/office/powerpoint/2010/main" val="2453851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6155608"/>
            <a:chOff x="0" y="0"/>
            <a:chExt cx="11564591" cy="8207475"/>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6"/>
              <a:ext cx="11564591" cy="5909309"/>
            </a:xfrm>
            <a:prstGeom prst="rect">
              <a:avLst/>
            </a:prstGeom>
          </p:spPr>
          <p:txBody>
            <a:bodyPr lIns="0" tIns="0" rIns="0" bIns="0" rtlCol="0" anchor="t">
              <a:spAutoFit/>
            </a:bodyPr>
            <a:lstStyle/>
            <a:p>
              <a:pPr lvl="0"/>
              <a:r>
                <a:rPr lang="en-US" sz="3600" dirty="0"/>
                <a:t>The Company </a:t>
              </a:r>
              <a:r>
                <a:rPr lang="en-US" sz="3600" dirty="0" smtClean="0"/>
                <a:t>(Social Buzz) is </a:t>
              </a:r>
              <a:r>
                <a:rPr lang="en-US" sz="3600" dirty="0"/>
                <a:t>into online CONTENT CREATION. The content type are of four; Photo, Video, GIF, and Audio. There are also 16 different categories. The Survey responses tagged as SCORE is what is used to determine the rate of the categories and from which the top five categories will be selected from. </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4946896" y="2005584"/>
            <a:ext cx="11342283" cy="6275832"/>
          </a:xfrm>
          <a:prstGeom prst="rect">
            <a:avLst/>
          </a:prstGeom>
          <a:solidFill>
            <a:schemeClr val="bg1"/>
          </a:solidFill>
        </p:spPr>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83048" y="1909668"/>
            <a:ext cx="6453903" cy="6467663"/>
          </a:xfrm>
          <a:prstGeom prst="rect">
            <a:avLst/>
          </a:prstGeom>
        </p:spPr>
      </p:pic>
      <p:sp>
        <p:nvSpPr>
          <p:cNvPr id="33" name="TextBox 33"/>
          <p:cNvSpPr txBox="1"/>
          <p:nvPr/>
        </p:nvSpPr>
        <p:spPr>
          <a:xfrm>
            <a:off x="3087033" y="2856201"/>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p:cNvSpPr txBox="1"/>
          <p:nvPr/>
        </p:nvSpPr>
        <p:spPr>
          <a:xfrm flipH="1">
            <a:off x="8244280" y="2786346"/>
            <a:ext cx="7224319" cy="2123658"/>
          </a:xfrm>
          <a:prstGeom prst="rect">
            <a:avLst/>
          </a:prstGeom>
          <a:noFill/>
        </p:spPr>
        <p:txBody>
          <a:bodyPr wrap="square" rtlCol="0">
            <a:spAutoFit/>
          </a:bodyPr>
          <a:lstStyle/>
          <a:p>
            <a:pPr lvl="0" algn="ctr"/>
            <a:r>
              <a:rPr lang="en-US" sz="4400" dirty="0"/>
              <a:t>The key points are the content categories and the survey responses/ Score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362200" y="4761658"/>
            <a:ext cx="6781800" cy="5016758"/>
          </a:xfrm>
          <a:prstGeom prst="rect">
            <a:avLst/>
          </a:prstGeom>
          <a:noFill/>
        </p:spPr>
        <p:txBody>
          <a:bodyPr wrap="square" rtlCol="0">
            <a:spAutoFit/>
          </a:bodyPr>
          <a:lstStyle/>
          <a:p>
            <a:pPr lvl="0"/>
            <a:r>
              <a:rPr lang="en-US" sz="3200" dirty="0"/>
              <a:t>PROBLEMS ANSWERED IN THIS PRESENTATION ARE:</a:t>
            </a:r>
          </a:p>
          <a:p>
            <a:pPr marL="228600" lvl="0" indent="-228600">
              <a:buAutoNum type="arabicPeriod"/>
            </a:pPr>
            <a:r>
              <a:rPr lang="en-US" sz="3200" dirty="0"/>
              <a:t>IDENTIFYING THE TOP 5 CATEGORIES</a:t>
            </a:r>
          </a:p>
          <a:p>
            <a:pPr marL="228600" lvl="0" indent="-228600">
              <a:buAutoNum type="arabicPeriod"/>
            </a:pPr>
            <a:r>
              <a:rPr lang="en-US" sz="3200" dirty="0"/>
              <a:t>FACTORS THAT CONTRIBUTES TO THE OUTCOME OF THE ABOVE (1)</a:t>
            </a:r>
          </a:p>
          <a:p>
            <a:pPr marL="228600" lvl="0" indent="-228600">
              <a:buAutoNum type="arabicPeriod"/>
            </a:pPr>
            <a:r>
              <a:rPr lang="en-US" sz="3200" dirty="0"/>
              <a:t>FACTORS THAT CAN BE WORKED ON/ IMPROVE TO MAKE THE LEAST ON THE CATEGORIES RANK PERFORM BETTER.</a:t>
            </a:r>
          </a:p>
          <a:p>
            <a:endParaRPr lang="en-GB" sz="3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25797" y="1270731"/>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419219" y="10287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25797" y="7173163"/>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419219" y="6931132"/>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p:cNvSpPr txBox="1"/>
          <p:nvPr/>
        </p:nvSpPr>
        <p:spPr>
          <a:xfrm>
            <a:off x="14554200" y="1068549"/>
            <a:ext cx="3200400" cy="6001643"/>
          </a:xfrm>
          <a:prstGeom prst="rect">
            <a:avLst/>
          </a:prstGeom>
          <a:noFill/>
        </p:spPr>
        <p:txBody>
          <a:bodyPr wrap="square" rtlCol="0">
            <a:spAutoFit/>
          </a:bodyPr>
          <a:lstStyle/>
          <a:p>
            <a:pPr lvl="0"/>
            <a:r>
              <a:rPr lang="en-US" sz="2400" dirty="0"/>
              <a:t>This project was done with a group of professionals who have offered a professional insight to the success of the project. I have listed their details:</a:t>
            </a:r>
          </a:p>
          <a:p>
            <a:pPr marL="171450" lvl="0" indent="-171450">
              <a:buFontTx/>
              <a:buChar char="-"/>
            </a:pPr>
            <a:r>
              <a:rPr lang="en-US" sz="2400" dirty="0"/>
              <a:t>ANDREW FLEMING ( CHIEF TECHNICAL ARCHITECT)</a:t>
            </a:r>
          </a:p>
          <a:p>
            <a:pPr marL="171450" lvl="0" indent="-171450">
              <a:buFontTx/>
              <a:buChar char="-"/>
            </a:pPr>
            <a:r>
              <a:rPr lang="en-US" sz="2400" dirty="0"/>
              <a:t>MARCUS ROMPTON (SENIOR PRINCIPLE)</a:t>
            </a:r>
          </a:p>
          <a:p>
            <a:pPr marL="171450" lvl="0" indent="-171450">
              <a:buFontTx/>
              <a:buChar char="-"/>
            </a:pPr>
            <a:r>
              <a:rPr lang="en-US" sz="2400" dirty="0"/>
              <a:t>MOFOLORUNSO AKINWALE EYITAYO ( DATA ANALYST)</a:t>
            </a:r>
          </a:p>
          <a:p>
            <a:endParaRPr lang="en-GB" sz="24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p:cNvSpPr txBox="1"/>
          <p:nvPr/>
        </p:nvSpPr>
        <p:spPr>
          <a:xfrm>
            <a:off x="5783178" y="2809140"/>
            <a:ext cx="8607653" cy="1569660"/>
          </a:xfrm>
          <a:prstGeom prst="rect">
            <a:avLst/>
          </a:prstGeom>
          <a:noFill/>
        </p:spPr>
        <p:txBody>
          <a:bodyPr wrap="square" rtlCol="0">
            <a:spAutoFit/>
          </a:bodyPr>
          <a:lstStyle/>
          <a:p>
            <a:pPr lvl="0"/>
            <a:r>
              <a:rPr lang="en-US" sz="3200" dirty="0"/>
              <a:t>DATA WERE CLEANSING by keeping relevant column / data for the desired outcome</a:t>
            </a:r>
          </a:p>
          <a:p>
            <a:endParaRPr lang="en-GB" sz="3200" dirty="0"/>
          </a:p>
        </p:txBody>
      </p:sp>
      <p:sp>
        <p:nvSpPr>
          <p:cNvPr id="40" name="TextBox 39"/>
          <p:cNvSpPr txBox="1"/>
          <p:nvPr/>
        </p:nvSpPr>
        <p:spPr>
          <a:xfrm>
            <a:off x="4534646" y="1644253"/>
            <a:ext cx="5218954" cy="646331"/>
          </a:xfrm>
          <a:prstGeom prst="rect">
            <a:avLst/>
          </a:prstGeom>
          <a:noFill/>
        </p:spPr>
        <p:txBody>
          <a:bodyPr wrap="square" rtlCol="0">
            <a:spAutoFit/>
          </a:bodyPr>
          <a:lstStyle/>
          <a:p>
            <a:pPr lvl="0"/>
            <a:r>
              <a:rPr lang="en-US" sz="3600" dirty="0"/>
              <a:t>DATA </a:t>
            </a:r>
            <a:r>
              <a:rPr lang="en-US" sz="3600" dirty="0" smtClean="0"/>
              <a:t>UNDERSTANDING</a:t>
            </a:r>
            <a:endParaRPr lang="en-US" sz="3600" dirty="0"/>
          </a:p>
        </p:txBody>
      </p:sp>
      <p:sp>
        <p:nvSpPr>
          <p:cNvPr id="41" name="TextBox 40"/>
          <p:cNvSpPr txBox="1"/>
          <p:nvPr/>
        </p:nvSpPr>
        <p:spPr>
          <a:xfrm>
            <a:off x="7660976" y="4508992"/>
            <a:ext cx="6969424" cy="584775"/>
          </a:xfrm>
          <a:prstGeom prst="rect">
            <a:avLst/>
          </a:prstGeom>
          <a:noFill/>
        </p:spPr>
        <p:txBody>
          <a:bodyPr wrap="square" rtlCol="0">
            <a:spAutoFit/>
          </a:bodyPr>
          <a:lstStyle/>
          <a:p>
            <a:r>
              <a:rPr lang="en-US" sz="3200" dirty="0" smtClean="0"/>
              <a:t>DATA MODELLING</a:t>
            </a:r>
            <a:endParaRPr lang="en-GB" sz="3200" dirty="0"/>
          </a:p>
        </p:txBody>
      </p:sp>
      <p:sp>
        <p:nvSpPr>
          <p:cNvPr id="42" name="TextBox 41"/>
          <p:cNvSpPr txBox="1"/>
          <p:nvPr/>
        </p:nvSpPr>
        <p:spPr>
          <a:xfrm>
            <a:off x="9531436" y="6204766"/>
            <a:ext cx="5098964" cy="584775"/>
          </a:xfrm>
          <a:prstGeom prst="rect">
            <a:avLst/>
          </a:prstGeom>
          <a:noFill/>
        </p:spPr>
        <p:txBody>
          <a:bodyPr wrap="square" rtlCol="0">
            <a:spAutoFit/>
          </a:bodyPr>
          <a:lstStyle/>
          <a:p>
            <a:r>
              <a:rPr lang="en-US" sz="3200" dirty="0" smtClean="0"/>
              <a:t>DATA ANALYSIS</a:t>
            </a:r>
            <a:endParaRPr lang="en-GB" sz="3200" dirty="0"/>
          </a:p>
        </p:txBody>
      </p:sp>
      <p:sp>
        <p:nvSpPr>
          <p:cNvPr id="43" name="TextBox 42"/>
          <p:cNvSpPr txBox="1"/>
          <p:nvPr/>
        </p:nvSpPr>
        <p:spPr>
          <a:xfrm>
            <a:off x="11179806" y="8039100"/>
            <a:ext cx="4974594" cy="646331"/>
          </a:xfrm>
          <a:prstGeom prst="rect">
            <a:avLst/>
          </a:prstGeom>
          <a:noFill/>
        </p:spPr>
        <p:txBody>
          <a:bodyPr wrap="square" rtlCol="0">
            <a:spAutoFit/>
          </a:bodyPr>
          <a:lstStyle/>
          <a:p>
            <a:r>
              <a:rPr lang="en-US" sz="3600" dirty="0" smtClean="0"/>
              <a:t>VISUALIZATION</a:t>
            </a:r>
            <a:endParaRPr lang="en-GB" sz="36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title="FACTORS FOR THE TOP1 AND THE LAST ON THE RANKING"/>
          <p:cNvGraphicFramePr>
            <a:graphicFrameLocks/>
          </p:cNvGraphicFramePr>
          <p:nvPr>
            <p:extLst>
              <p:ext uri="{D42A27DB-BD31-4B8C-83A1-F6EECF244321}">
                <p14:modId xmlns:p14="http://schemas.microsoft.com/office/powerpoint/2010/main" val="2224154597"/>
              </p:ext>
            </p:extLst>
          </p:nvPr>
        </p:nvGraphicFramePr>
        <p:xfrm>
          <a:off x="1600200" y="1943100"/>
          <a:ext cx="8458200" cy="59436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68981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a:graphicFrameLocks/>
          </p:cNvGraphicFramePr>
          <p:nvPr>
            <p:extLst>
              <p:ext uri="{D42A27DB-BD31-4B8C-83A1-F6EECF244321}">
                <p14:modId xmlns:p14="http://schemas.microsoft.com/office/powerpoint/2010/main" val="1140032054"/>
              </p:ext>
            </p:extLst>
          </p:nvPr>
        </p:nvGraphicFramePr>
        <p:xfrm>
          <a:off x="1981200" y="1943100"/>
          <a:ext cx="8229600" cy="5486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527720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descr="From the negative responses, it shows that if more of public speaking is of GIF, the ranking of the public speaking will be increased and also if more of video of Animals are produced, there will always be a better ranking value for Animals"/>
          <p:cNvGraphicFramePr>
            <a:graphicFrameLocks/>
          </p:cNvGraphicFramePr>
          <p:nvPr>
            <p:extLst>
              <p:ext uri="{D42A27DB-BD31-4B8C-83A1-F6EECF244321}">
                <p14:modId xmlns:p14="http://schemas.microsoft.com/office/powerpoint/2010/main" val="3385090135"/>
              </p:ext>
            </p:extLst>
          </p:nvPr>
        </p:nvGraphicFramePr>
        <p:xfrm>
          <a:off x="1600200" y="723900"/>
          <a:ext cx="10058400" cy="5791200"/>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2801600" y="1409700"/>
            <a:ext cx="5181600" cy="3539430"/>
          </a:xfrm>
          <a:prstGeom prst="rect">
            <a:avLst/>
          </a:prstGeom>
          <a:noFill/>
        </p:spPr>
        <p:txBody>
          <a:bodyPr wrap="square" rtlCol="0">
            <a:spAutoFit/>
          </a:bodyPr>
          <a:lstStyle/>
          <a:p>
            <a:r>
              <a:rPr lang="en-GB" sz="2800" dirty="0"/>
              <a:t>From the negative responses, it shows that if more of public speaking is of GIF, the ranking of the public speaking will be increased and also if more of video of Animals are produced, there will always be a better ranking value for Animals</a:t>
            </a:r>
          </a:p>
        </p:txBody>
      </p:sp>
    </p:spTree>
    <p:extLst>
      <p:ext uri="{BB962C8B-B14F-4D97-AF65-F5344CB8AC3E}">
        <p14:creationId xmlns:p14="http://schemas.microsoft.com/office/powerpoint/2010/main" val="38822773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TotalTime>
  <Words>550</Words>
  <Application>Microsoft Office PowerPoint</Application>
  <PresentationFormat>Custom</PresentationFormat>
  <Paragraphs>80</Paragraphs>
  <Slides>14</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Graphik Regular</vt:lpstr>
      <vt:lpstr>Clear Sans Regular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Mofolorunso Akinwale EYITAYO</cp:lastModifiedBy>
  <cp:revision>17</cp:revision>
  <dcterms:created xsi:type="dcterms:W3CDTF">2006-08-16T00:00:00Z</dcterms:created>
  <dcterms:modified xsi:type="dcterms:W3CDTF">2024-09-21T20:41:40Z</dcterms:modified>
  <dc:identifier>DAEhDyfaYKE</dc:identifier>
</cp:coreProperties>
</file>